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0" r:id="rId6"/>
    <p:sldId id="284" r:id="rId7"/>
    <p:sldId id="285" r:id="rId8"/>
    <p:sldId id="286" r:id="rId9"/>
    <p:sldId id="261" r:id="rId10"/>
    <p:sldId id="262" r:id="rId11"/>
    <p:sldId id="263" r:id="rId12"/>
    <p:sldId id="264" r:id="rId13"/>
    <p:sldId id="287" r:id="rId14"/>
    <p:sldId id="278" r:id="rId15"/>
    <p:sldId id="283" r:id="rId16"/>
    <p:sldId id="281" r:id="rId17"/>
    <p:sldId id="282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3" r:id="rId26"/>
    <p:sldId id="274" r:id="rId27"/>
    <p:sldId id="275" r:id="rId28"/>
    <p:sldId id="276" r:id="rId29"/>
    <p:sldId id="277" r:id="rId30"/>
    <p:sldId id="279" r:id="rId31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97D70C-B970-431B-AA5A-20A659962DE1}">
          <p14:sldIdLst>
            <p14:sldId id="256"/>
            <p14:sldId id="257"/>
            <p14:sldId id="258"/>
            <p14:sldId id="259"/>
          </p14:sldIdLst>
        </p14:section>
        <p14:section name="Implementación" id="{044D9CB0-B53A-4707-A88D-25C1CD4A4EB9}">
          <p14:sldIdLst>
            <p14:sldId id="280"/>
            <p14:sldId id="284"/>
            <p14:sldId id="285"/>
            <p14:sldId id="286"/>
            <p14:sldId id="261"/>
            <p14:sldId id="262"/>
            <p14:sldId id="263"/>
            <p14:sldId id="264"/>
            <p14:sldId id="287"/>
            <p14:sldId id="278"/>
            <p14:sldId id="283"/>
            <p14:sldId id="281"/>
            <p14:sldId id="282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sser Morales" initials="YM" lastIdx="1" clrIdx="0">
    <p:extLst>
      <p:ext uri="{19B8F6BF-5375-455C-9EA6-DF929625EA0E}">
        <p15:presenceInfo xmlns:p15="http://schemas.microsoft.com/office/powerpoint/2012/main" userId="ad4bd30ef4e37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54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Detallar brevemente el sistema ROS, Que es y su uso, el desarrollo del LVR enfocado a los Fundamentos de </a:t>
            </a:r>
            <a:r>
              <a:rPr lang="es-NI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Robotica</a:t>
            </a: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367502C-7718-4AE3-8976-47F864433353}" type="slidenum">
              <a:rPr lang="es-NI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6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GI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GIF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web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Yeser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MSc. Alejandro Méndez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3029400" y="1721520"/>
            <a:ext cx="619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Defensa Monográfica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ROBOTS(ROS): APLICACIÓN EN EL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06</a:t>
            </a:r>
            <a:r>
              <a:rPr lang="es-NI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/09/2019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1210009" y="85934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5512407" y="2016720"/>
            <a:ext cx="4603480" cy="4413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45A395EF-2600-4E01-8A61-B20DFFF9606C}"/>
              </a:ext>
            </a:extLst>
          </p:cNvPr>
          <p:cNvGraphicFramePr>
            <a:graphicFrameLocks noGrp="1"/>
          </p:cNvGraphicFramePr>
          <p:nvPr/>
        </p:nvGraphicFramePr>
        <p:xfrm>
          <a:off x="481416" y="3709638"/>
          <a:ext cx="3495975" cy="2883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75">
                  <a:extLst>
                    <a:ext uri="{9D8B030D-6E8A-4147-A177-3AD203B41FA5}">
                      <a16:colId xmlns:a16="http://schemas.microsoft.com/office/drawing/2014/main" val="35262695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algn="ctr"/>
                      <a:r>
                        <a:rPr lang="es-NI" sz="2000" b="1" dirty="0">
                          <a:latin typeface="Myriad Apple" panose="02000400000000000000" pitchFamily="2" charset="0"/>
                        </a:rPr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521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488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6657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r>
                        <a:rPr lang="es-NI" b="1" dirty="0"/>
                        <a:t>Información Visual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953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2140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3494"/>
                  </a:ext>
                </a:extLst>
              </a:tr>
            </a:tbl>
          </a:graphicData>
        </a:graphic>
      </p:graphicFrame>
      <p:sp>
        <p:nvSpPr>
          <p:cNvPr id="57" name="TextBox 9">
            <a:extLst>
              <a:ext uri="{FF2B5EF4-FFF2-40B4-BE49-F238E27FC236}">
                <a16:creationId xmlns:a16="http://schemas.microsoft.com/office/drawing/2014/main" id="{E7E5357F-278E-484D-9782-80F55DED4B09}"/>
              </a:ext>
            </a:extLst>
          </p:cNvPr>
          <p:cNvSpPr txBox="1"/>
          <p:nvPr/>
        </p:nvSpPr>
        <p:spPr>
          <a:xfrm>
            <a:off x="469954" y="4640111"/>
            <a:ext cx="6149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Recursos Bibliográficos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8EB2659F-5E16-492F-BA7B-267BC6D49BF3}"/>
              </a:ext>
            </a:extLst>
          </p:cNvPr>
          <p:cNvSpPr txBox="1"/>
          <p:nvPr/>
        </p:nvSpPr>
        <p:spPr>
          <a:xfrm>
            <a:off x="469954" y="4190686"/>
            <a:ext cx="333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 err="1">
                <a:latin typeface="Myriad Apple" panose="02000400000000000000" pitchFamily="2" charset="0"/>
              </a:rPr>
              <a:t>Centralizacion</a:t>
            </a:r>
            <a:r>
              <a:rPr lang="es-NI" sz="2000" b="1" dirty="0">
                <a:latin typeface="Myriad Apple" panose="02000400000000000000" pitchFamily="2" charset="0"/>
              </a:rPr>
              <a:t> de Recursos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FEC902CC-9462-4DBC-9DCD-D6B2C51278E3}"/>
              </a:ext>
            </a:extLst>
          </p:cNvPr>
          <p:cNvSpPr txBox="1"/>
          <p:nvPr/>
        </p:nvSpPr>
        <p:spPr>
          <a:xfrm>
            <a:off x="538590" y="5632417"/>
            <a:ext cx="326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Ejecución de Procesos </a:t>
            </a:r>
          </a:p>
        </p:txBody>
      </p:sp>
    </p:spTree>
    <p:extLst>
      <p:ext uri="{BB962C8B-B14F-4D97-AF65-F5344CB8AC3E}">
        <p14:creationId xmlns:p14="http://schemas.microsoft.com/office/powerpoint/2010/main" val="392675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1210009" y="85934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5512407" y="2016720"/>
            <a:ext cx="4603480" cy="4413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45A395EF-2600-4E01-8A61-B20DFFF9606C}"/>
              </a:ext>
            </a:extLst>
          </p:cNvPr>
          <p:cNvGraphicFramePr>
            <a:graphicFrameLocks noGrp="1"/>
          </p:cNvGraphicFramePr>
          <p:nvPr/>
        </p:nvGraphicFramePr>
        <p:xfrm>
          <a:off x="481416" y="3709638"/>
          <a:ext cx="3495975" cy="2883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75">
                  <a:extLst>
                    <a:ext uri="{9D8B030D-6E8A-4147-A177-3AD203B41FA5}">
                      <a16:colId xmlns:a16="http://schemas.microsoft.com/office/drawing/2014/main" val="35262695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algn="ctr"/>
                      <a:r>
                        <a:rPr lang="es-NI" sz="2000" b="1" dirty="0">
                          <a:latin typeface="Myriad Apple" panose="02000400000000000000" pitchFamily="2" charset="0"/>
                        </a:rPr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521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488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6657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r>
                        <a:rPr lang="es-NI" b="1" dirty="0"/>
                        <a:t>Información Visual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953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2140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3494"/>
                  </a:ext>
                </a:extLst>
              </a:tr>
            </a:tbl>
          </a:graphicData>
        </a:graphic>
      </p:graphicFrame>
      <p:sp>
        <p:nvSpPr>
          <p:cNvPr id="57" name="TextBox 9">
            <a:extLst>
              <a:ext uri="{FF2B5EF4-FFF2-40B4-BE49-F238E27FC236}">
                <a16:creationId xmlns:a16="http://schemas.microsoft.com/office/drawing/2014/main" id="{E7E5357F-278E-484D-9782-80F55DED4B09}"/>
              </a:ext>
            </a:extLst>
          </p:cNvPr>
          <p:cNvSpPr txBox="1"/>
          <p:nvPr/>
        </p:nvSpPr>
        <p:spPr>
          <a:xfrm>
            <a:off x="469954" y="4640111"/>
            <a:ext cx="6149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Recursos Bibliográficos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8EB2659F-5E16-492F-BA7B-267BC6D49BF3}"/>
              </a:ext>
            </a:extLst>
          </p:cNvPr>
          <p:cNvSpPr txBox="1"/>
          <p:nvPr/>
        </p:nvSpPr>
        <p:spPr>
          <a:xfrm>
            <a:off x="469954" y="4190686"/>
            <a:ext cx="333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 err="1">
                <a:latin typeface="Myriad Apple" panose="02000400000000000000" pitchFamily="2" charset="0"/>
              </a:rPr>
              <a:t>Centralizacion</a:t>
            </a:r>
            <a:r>
              <a:rPr lang="es-NI" sz="2000" b="1" dirty="0">
                <a:latin typeface="Myriad Apple" panose="02000400000000000000" pitchFamily="2" charset="0"/>
              </a:rPr>
              <a:t> de Recursos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FEC902CC-9462-4DBC-9DCD-D6B2C51278E3}"/>
              </a:ext>
            </a:extLst>
          </p:cNvPr>
          <p:cNvSpPr txBox="1"/>
          <p:nvPr/>
        </p:nvSpPr>
        <p:spPr>
          <a:xfrm>
            <a:off x="538590" y="5632417"/>
            <a:ext cx="326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Ejecución de Procesos </a:t>
            </a:r>
          </a:p>
        </p:txBody>
      </p:sp>
    </p:spTree>
    <p:extLst>
      <p:ext uri="{BB962C8B-B14F-4D97-AF65-F5344CB8AC3E}">
        <p14:creationId xmlns:p14="http://schemas.microsoft.com/office/powerpoint/2010/main" val="186268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2821097" y="937590"/>
            <a:ext cx="5579414" cy="507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016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648" t="32171" r="59922" b="26298"/>
          <a:stretch/>
        </p:blipFill>
        <p:spPr bwMode="auto">
          <a:xfrm>
            <a:off x="464160" y="2434729"/>
            <a:ext cx="1439295" cy="227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0E8E522-C311-47E2-84CD-6DEF04D9EEC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47524"/>
          <a:stretch/>
        </p:blipFill>
        <p:spPr bwMode="auto">
          <a:xfrm>
            <a:off x="2995560" y="1231739"/>
            <a:ext cx="7162764" cy="43945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93CE4A6E-1786-46E8-A0BB-0E1286BA16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45" y="2262575"/>
            <a:ext cx="5476240" cy="214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8D864BC-3C4C-42EE-A12D-9602E98827B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83" y="4018549"/>
            <a:ext cx="5476240" cy="2019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1608391-8B84-48DC-97C8-78CD0DDAF181}"/>
              </a:ext>
            </a:extLst>
          </p:cNvPr>
          <p:cNvCxnSpPr/>
          <p:nvPr/>
        </p:nvCxnSpPr>
        <p:spPr>
          <a:xfrm flipV="1">
            <a:off x="1702695" y="2231975"/>
            <a:ext cx="1292865" cy="81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FC3E92-DFF7-422C-8950-831FD66B480D}"/>
              </a:ext>
            </a:extLst>
          </p:cNvPr>
          <p:cNvCxnSpPr/>
          <p:nvPr/>
        </p:nvCxnSpPr>
        <p:spPr>
          <a:xfrm>
            <a:off x="1768680" y="3572690"/>
            <a:ext cx="2626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EBE25D5-5E00-40C7-A919-80591CBF230E}"/>
              </a:ext>
            </a:extLst>
          </p:cNvPr>
          <p:cNvCxnSpPr/>
          <p:nvPr/>
        </p:nvCxnSpPr>
        <p:spPr>
          <a:xfrm>
            <a:off x="1702695" y="4403160"/>
            <a:ext cx="2548463" cy="79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8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00" y="1419840"/>
            <a:ext cx="2037960" cy="538200"/>
          </a:xfrm>
          <a:prstGeom prst="rect">
            <a:avLst/>
          </a:prstGeom>
          <a:ln>
            <a:noFill/>
          </a:ln>
        </p:spPr>
      </p:pic>
      <p:pic>
        <p:nvPicPr>
          <p:cNvPr id="489" name="Picture 4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2551"/>
          <a:stretch>
            <a:fillRect/>
          </a:stretch>
        </p:blipFill>
        <p:spPr>
          <a:xfrm>
            <a:off x="283290" y="2211205"/>
            <a:ext cx="9462960" cy="3400560"/>
          </a:xfrm>
          <a:prstGeom prst="rect">
            <a:avLst/>
          </a:prstGeom>
          <a:ln>
            <a:noFill/>
          </a:ln>
        </p:spPr>
      </p:pic>
      <p:sp>
        <p:nvSpPr>
          <p:cNvPr id="490" name="CustomShape 33"/>
          <p:cNvSpPr/>
          <p:nvPr/>
        </p:nvSpPr>
        <p:spPr>
          <a:xfrm>
            <a:off x="10516320" y="2445480"/>
            <a:ext cx="1485000" cy="50832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3er Party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34"/>
          <p:cNvSpPr/>
          <p:nvPr/>
        </p:nvSpPr>
        <p:spPr>
          <a:xfrm>
            <a:off x="10516320" y="32544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CV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5"/>
          <p:cNvSpPr/>
          <p:nvPr/>
        </p:nvSpPr>
        <p:spPr>
          <a:xfrm>
            <a:off x="7487280" y="38736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RQT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5423565" y="4598730"/>
            <a:ext cx="3283920" cy="216864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45" y="4046220"/>
            <a:ext cx="3628390" cy="1783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 rot="10800000" flipV="1">
            <a:off x="11010265" y="77470"/>
            <a:ext cx="1274445" cy="27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7"/>
          <p:cNvSpPr/>
          <p:nvPr/>
        </p:nvSpPr>
        <p:spPr>
          <a:xfrm rot="10800000">
            <a:off x="11069960" y="1091625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2"/>
          <p:cNvSpPr/>
          <p:nvPr/>
        </p:nvSpPr>
        <p:spPr>
          <a:xfrm>
            <a:off x="2868295" y="5649595"/>
            <a:ext cx="8252460" cy="977265"/>
          </a:xfrm>
          <a:prstGeom prst="rect">
            <a:avLst/>
          </a:prstGeom>
          <a:noFill/>
          <a:ln w="41275">
            <a:solidFill>
              <a:srgbClr val="FF0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0960" y="565870"/>
            <a:ext cx="9606600" cy="6216840"/>
          </a:xfrm>
          <a:prstGeom prst="rect">
            <a:avLst/>
          </a:prstGeom>
          <a:ln>
            <a:noFill/>
          </a:ln>
        </p:spPr>
      </p:pic>
      <p:sp>
        <p:nvSpPr>
          <p:cNvPr id="527" name="CustomShape 33"/>
          <p:cNvSpPr/>
          <p:nvPr/>
        </p:nvSpPr>
        <p:spPr>
          <a:xfrm>
            <a:off x="22860" y="1658620"/>
            <a:ext cx="2658110" cy="5810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ROS Estándar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nació ROS-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120" y="2542540"/>
            <a:ext cx="23698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NI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sym typeface="+mn-ea"/>
              </a:rPr>
              <a:t>Este provee herramientas que son ocupadas en aplicaciones con robots industriales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9" name="Picture 3"/>
          <p:cNvPicPr/>
          <p:nvPr/>
        </p:nvPicPr>
        <p:blipFill>
          <a:blip r:embed="rId2"/>
          <a:srcRect l="8896" t="82038"/>
          <a:stretch>
            <a:fillRect/>
          </a:stretch>
        </p:blipFill>
        <p:spPr>
          <a:xfrm>
            <a:off x="500400" y="1743840"/>
            <a:ext cx="11777040" cy="1502640"/>
          </a:xfrm>
          <a:prstGeom prst="rect">
            <a:avLst/>
          </a:prstGeom>
          <a:ln>
            <a:noFill/>
          </a:ln>
        </p:spPr>
      </p:pic>
      <p:pic>
        <p:nvPicPr>
          <p:cNvPr id="56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8163720" y="-7884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56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7720" y="3074040"/>
            <a:ext cx="5806080" cy="3595680"/>
          </a:xfrm>
          <a:prstGeom prst="rect">
            <a:avLst/>
          </a:prstGeom>
          <a:ln>
            <a:noFill/>
          </a:ln>
        </p:spPr>
      </p:pic>
      <p:sp>
        <p:nvSpPr>
          <p:cNvPr id="562" name="CustomShape 32"/>
          <p:cNvSpPr/>
          <p:nvPr/>
        </p:nvSpPr>
        <p:spPr>
          <a:xfrm rot="5400000" flipV="1">
            <a:off x="1957680" y="3453480"/>
            <a:ext cx="1848240" cy="95148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Picture 7"/>
          <p:cNvPicPr/>
          <p:nvPr/>
        </p:nvPicPr>
        <p:blipFill>
          <a:blip r:embed="rId5"/>
          <a:srcRect l="38149"/>
          <a:stretch>
            <a:fillRect/>
          </a:stretch>
        </p:blipFill>
        <p:spPr>
          <a:xfrm>
            <a:off x="3471480" y="3074040"/>
            <a:ext cx="4160880" cy="3835080"/>
          </a:xfrm>
          <a:prstGeom prst="rect">
            <a:avLst/>
          </a:prstGeom>
          <a:ln>
            <a:noFill/>
          </a:ln>
        </p:spPr>
      </p:pic>
      <p:sp>
        <p:nvSpPr>
          <p:cNvPr id="564" name="CustomShape 33"/>
          <p:cNvSpPr/>
          <p:nvPr/>
        </p:nvSpPr>
        <p:spPr>
          <a:xfrm rot="10800000" flipV="1">
            <a:off x="6064870" y="2341245"/>
            <a:ext cx="3231720" cy="98820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4"/>
          <p:cNvSpPr/>
          <p:nvPr/>
        </p:nvSpPr>
        <p:spPr>
          <a:xfrm rot="5400000" flipV="1">
            <a:off x="3627000" y="2173320"/>
            <a:ext cx="1107000" cy="860760"/>
          </a:xfrm>
          <a:prstGeom prst="curvedConnector3">
            <a:avLst>
              <a:gd name="adj1" fmla="val 22305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3671640"/>
            <a:ext cx="7989840" cy="2905920"/>
          </a:xfrm>
          <a:prstGeom prst="rect">
            <a:avLst/>
          </a:prstGeom>
          <a:ln>
            <a:noFill/>
          </a:ln>
        </p:spPr>
      </p:pic>
      <p:sp>
        <p:nvSpPr>
          <p:cNvPr id="567" name="CustomShape 35"/>
          <p:cNvSpPr/>
          <p:nvPr/>
        </p:nvSpPr>
        <p:spPr>
          <a:xfrm rot="5400000" flipV="1">
            <a:off x="4645800" y="2550600"/>
            <a:ext cx="1671120" cy="569160"/>
          </a:xfrm>
          <a:prstGeom prst="curvedConnector3">
            <a:avLst>
              <a:gd name="adj1" fmla="val 50019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3161160" y="3292560"/>
            <a:ext cx="5344920" cy="356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0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3320" y="56952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60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1480" y="2564280"/>
            <a:ext cx="5853600" cy="3292920"/>
          </a:xfrm>
          <a:prstGeom prst="rect">
            <a:avLst/>
          </a:prstGeom>
          <a:ln>
            <a:noFill/>
          </a:ln>
        </p:spPr>
      </p:pic>
      <p:pic>
        <p:nvPicPr>
          <p:cNvPr id="602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85520" y="2564280"/>
            <a:ext cx="5856120" cy="3292920"/>
          </a:xfrm>
          <a:prstGeom prst="rect">
            <a:avLst/>
          </a:prstGeom>
          <a:ln>
            <a:noFill/>
          </a:ln>
        </p:spPr>
      </p:pic>
      <p:sp>
        <p:nvSpPr>
          <p:cNvPr id="603" name="CustomShape 32"/>
          <p:cNvSpPr/>
          <p:nvPr/>
        </p:nvSpPr>
        <p:spPr>
          <a:xfrm>
            <a:off x="2782080" y="837000"/>
            <a:ext cx="45500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Aplicaciones basadas en ROS Industrial, Programación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Diferentes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748160" y="1967400"/>
            <a:ext cx="8694720" cy="4890240"/>
          </a:xfrm>
          <a:prstGeom prst="rect">
            <a:avLst/>
          </a:prstGeom>
          <a:ln>
            <a:noFill/>
          </a:ln>
        </p:spPr>
      </p:pic>
      <p:pic>
        <p:nvPicPr>
          <p:cNvPr id="605" name="Picture 78"/>
          <p:cNvPicPr/>
          <p:nvPr/>
        </p:nvPicPr>
        <p:blipFill>
          <a:blip r:embed="rId6"/>
          <a:stretch>
            <a:fillRect/>
          </a:stretch>
        </p:blipFill>
        <p:spPr>
          <a:xfrm>
            <a:off x="10833120" y="101268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606" name="CustomShape 33"/>
          <p:cNvSpPr/>
          <p:nvPr/>
        </p:nvSpPr>
        <p:spPr>
          <a:xfrm>
            <a:off x="7253640" y="692640"/>
            <a:ext cx="3532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Estas aplicaciones tienen un costo de licencia debido a que son producidas por empresas.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280" y="2991600"/>
            <a:ext cx="7314840" cy="3591720"/>
          </a:xfrm>
          <a:prstGeom prst="rect">
            <a:avLst/>
          </a:prstGeom>
          <a:ln>
            <a:noFill/>
          </a:ln>
        </p:spPr>
      </p:pic>
      <p:sp>
        <p:nvSpPr>
          <p:cNvPr id="639" name="CustomShape 32"/>
          <p:cNvSpPr/>
          <p:nvPr/>
        </p:nvSpPr>
        <p:spPr>
          <a:xfrm>
            <a:off x="3733200" y="1091520"/>
            <a:ext cx="4935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NEWS</a:t>
            </a:r>
          </a:p>
          <a:p>
            <a:pPr algn="ctr"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Linux originalmente</a:t>
            </a:r>
          </a:p>
        </p:txBody>
      </p:sp>
      <p:pic>
        <p:nvPicPr>
          <p:cNvPr id="6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54440" y="1601640"/>
            <a:ext cx="2503440" cy="837720"/>
          </a:xfrm>
          <a:prstGeom prst="rect">
            <a:avLst/>
          </a:prstGeom>
          <a:ln>
            <a:noFill/>
          </a:ln>
        </p:spPr>
      </p:pic>
      <p:pic>
        <p:nvPicPr>
          <p:cNvPr id="641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632720" y="762120"/>
            <a:ext cx="1026360" cy="102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7080" y="2604240"/>
            <a:ext cx="5465520" cy="3186000"/>
          </a:xfrm>
          <a:prstGeom prst="rect">
            <a:avLst/>
          </a:prstGeom>
          <a:ln>
            <a:noFill/>
          </a:ln>
        </p:spPr>
      </p:pic>
      <p:pic>
        <p:nvPicPr>
          <p:cNvPr id="674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397080" y="2013480"/>
            <a:ext cx="5465520" cy="567000"/>
          </a:xfrm>
          <a:prstGeom prst="rect">
            <a:avLst/>
          </a:prstGeom>
          <a:ln>
            <a:noFill/>
          </a:ln>
        </p:spPr>
      </p:pic>
      <p:sp>
        <p:nvSpPr>
          <p:cNvPr id="675" name="CustomShape 32"/>
          <p:cNvSpPr/>
          <p:nvPr/>
        </p:nvSpPr>
        <p:spPr>
          <a:xfrm>
            <a:off x="774720" y="986760"/>
            <a:ext cx="5905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se usara la LIB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RVIZ, una herramienta a la cual se puede acceder por sus librerías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970320" y="766440"/>
            <a:ext cx="4907520" cy="5483520"/>
          </a:xfrm>
          <a:prstGeom prst="rect">
            <a:avLst/>
          </a:prstGeom>
          <a:ln>
            <a:noFill/>
          </a:ln>
        </p:spPr>
      </p:pic>
      <p:pic>
        <p:nvPicPr>
          <p:cNvPr id="677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427440" y="2013480"/>
            <a:ext cx="5767920" cy="4078800"/>
          </a:xfrm>
          <a:prstGeom prst="rect">
            <a:avLst/>
          </a:prstGeom>
          <a:ln>
            <a:noFill/>
          </a:ln>
        </p:spPr>
      </p:pic>
      <p:sp>
        <p:nvSpPr>
          <p:cNvPr id="679" name="CustomShape 33"/>
          <p:cNvSpPr/>
          <p:nvPr/>
        </p:nvSpPr>
        <p:spPr>
          <a:xfrm>
            <a:off x="636120" y="6039360"/>
            <a:ext cx="4874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el URDF se puede definir cualquier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4"/>
          <p:cNvSpPr/>
          <p:nvPr/>
        </p:nvSpPr>
        <p:spPr>
          <a:xfrm>
            <a:off x="6786215" y="1420020"/>
            <a:ext cx="42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definido con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Team-Vigi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140" y="2581910"/>
            <a:ext cx="6122035" cy="3274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9" dur="2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5"/>
          <p:cNvSpPr/>
          <p:nvPr/>
        </p:nvSpPr>
        <p:spPr>
          <a:xfrm rot="10800000" flipV="1">
            <a:off x="1107000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2"/>
          <p:cNvSpPr/>
          <p:nvPr/>
        </p:nvSpPr>
        <p:spPr>
          <a:xfrm>
            <a:off x="720000" y="758160"/>
            <a:ext cx="590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ademas se utilizara el Simulador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3"/>
          <p:cNvSpPr/>
          <p:nvPr/>
        </p:nvSpPr>
        <p:spPr>
          <a:xfrm>
            <a:off x="103680" y="4274280"/>
            <a:ext cx="6571080" cy="24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SDF</a:t>
            </a: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&lt;link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&lt;collision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&lt;coefficient&gt;1.0&lt;/coefficient&gt;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&lt;surface_radius&gt;0.5&lt;/surface_radius&gt;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&lt;use_patch_radius&gt;false&lt;/use_patch_radius&gt;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&lt;/torsional&gt;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&lt;/friction&gt;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&lt;/surface&gt;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&lt;/collision&gt;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&lt;/link&gt;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&lt;/model&gt;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Imagen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70005" y="841540"/>
            <a:ext cx="5411880" cy="1701360"/>
          </a:xfrm>
          <a:prstGeom prst="rect">
            <a:avLst/>
          </a:prstGeom>
          <a:ln>
            <a:noFill/>
          </a:ln>
        </p:spPr>
      </p:pic>
      <p:pic>
        <p:nvPicPr>
          <p:cNvPr id="715" name="Picture 5" descr="/home/yesser/labROS/docs/img/sawyer_gazebo.gifsawyer_gazebo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80990" y="2846070"/>
            <a:ext cx="6496685" cy="3738245"/>
          </a:xfrm>
          <a:prstGeom prst="rect">
            <a:avLst/>
          </a:prstGeom>
          <a:ln>
            <a:noFill/>
          </a:ln>
        </p:spPr>
      </p:pic>
      <p:sp>
        <p:nvSpPr>
          <p:cNvPr id="716" name="CustomShape 34"/>
          <p:cNvSpPr/>
          <p:nvPr/>
        </p:nvSpPr>
        <p:spPr>
          <a:xfrm rot="5400000" flipV="1">
            <a:off x="10675800" y="2544840"/>
            <a:ext cx="1043640" cy="568080"/>
          </a:xfrm>
          <a:prstGeom prst="curvedConnector3">
            <a:avLst>
              <a:gd name="adj1" fmla="val -10857"/>
            </a:avLst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7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160164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718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16351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19" name="CustomShape 35"/>
          <p:cNvSpPr/>
          <p:nvPr/>
        </p:nvSpPr>
        <p:spPr>
          <a:xfrm>
            <a:off x="2440440" y="17449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Dinámica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23083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1" name="CustomShape 36"/>
          <p:cNvSpPr/>
          <p:nvPr/>
        </p:nvSpPr>
        <p:spPr>
          <a:xfrm>
            <a:off x="2440440" y="24181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770840" y="289620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3" name="CustomShape 37"/>
          <p:cNvSpPr/>
          <p:nvPr/>
        </p:nvSpPr>
        <p:spPr>
          <a:xfrm>
            <a:off x="2440440" y="2913480"/>
            <a:ext cx="2836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 y simulación de Ruido (Noise)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4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1770840" y="343548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5" name="CustomShape 38"/>
          <p:cNvSpPr/>
          <p:nvPr/>
        </p:nvSpPr>
        <p:spPr>
          <a:xfrm>
            <a:off x="2440440" y="3435480"/>
            <a:ext cx="28360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Uso de Plugins para Comunicarse con el mundo Virtual de Gazebo (ROS)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40"/>
          <p:cNvSpPr/>
          <p:nvPr/>
        </p:nvSpPr>
        <p:spPr>
          <a:xfrm>
            <a:off x="3467160" y="477576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Lenguaje de Marcado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2"/>
          <p:cNvSpPr/>
          <p:nvPr/>
        </p:nvSpPr>
        <p:spPr>
          <a:xfrm>
            <a:off x="4351320" y="1386360"/>
            <a:ext cx="3502800" cy="128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s-NI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Funcionalidades de la GUI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9000" y="2293200"/>
            <a:ext cx="4590000" cy="2659680"/>
          </a:xfrm>
          <a:prstGeom prst="rect">
            <a:avLst/>
          </a:prstGeom>
          <a:ln>
            <a:noFill/>
          </a:ln>
        </p:spPr>
      </p:pic>
      <p:sp>
        <p:nvSpPr>
          <p:cNvPr id="803" name="CustomShape 33"/>
          <p:cNvSpPr/>
          <p:nvPr/>
        </p:nvSpPr>
        <p:spPr>
          <a:xfrm flipH="1">
            <a:off x="2786760" y="259560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34"/>
          <p:cNvSpPr/>
          <p:nvPr/>
        </p:nvSpPr>
        <p:spPr>
          <a:xfrm flipH="1">
            <a:off x="2786760" y="359352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35"/>
          <p:cNvSpPr/>
          <p:nvPr/>
        </p:nvSpPr>
        <p:spPr>
          <a:xfrm flipH="1">
            <a:off x="2786760" y="452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36"/>
          <p:cNvSpPr/>
          <p:nvPr/>
        </p:nvSpPr>
        <p:spPr>
          <a:xfrm>
            <a:off x="8199360" y="259560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37"/>
          <p:cNvSpPr/>
          <p:nvPr/>
        </p:nvSpPr>
        <p:spPr>
          <a:xfrm>
            <a:off x="8199360" y="35121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38"/>
          <p:cNvSpPr/>
          <p:nvPr/>
        </p:nvSpPr>
        <p:spPr>
          <a:xfrm>
            <a:off x="8199360" y="45273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39"/>
          <p:cNvSpPr/>
          <p:nvPr/>
        </p:nvSpPr>
        <p:spPr>
          <a:xfrm>
            <a:off x="59004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Inicializar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40"/>
          <p:cNvSpPr/>
          <p:nvPr/>
        </p:nvSpPr>
        <p:spPr>
          <a:xfrm>
            <a:off x="590040" y="324180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NODOS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41"/>
          <p:cNvSpPr/>
          <p:nvPr/>
        </p:nvSpPr>
        <p:spPr>
          <a:xfrm>
            <a:off x="639360" y="414648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Vincular Archivos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42"/>
          <p:cNvSpPr/>
          <p:nvPr/>
        </p:nvSpPr>
        <p:spPr>
          <a:xfrm>
            <a:off x="894168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Cargar Escenarios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3" name="CustomShape 43"/>
          <p:cNvSpPr/>
          <p:nvPr/>
        </p:nvSpPr>
        <p:spPr>
          <a:xfrm>
            <a:off x="9021240" y="3212280"/>
            <a:ext cx="28951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Configuración de Visualización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4"/>
          <p:cNvSpPr/>
          <p:nvPr/>
        </p:nvSpPr>
        <p:spPr>
          <a:xfrm>
            <a:off x="4722120" y="5603760"/>
            <a:ext cx="274788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Transparencia al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45"/>
          <p:cNvSpPr/>
          <p:nvPr/>
        </p:nvSpPr>
        <p:spPr>
          <a:xfrm>
            <a:off x="8941680" y="4210200"/>
            <a:ext cx="28339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Otros simuladores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46"/>
          <p:cNvSpPr/>
          <p:nvPr/>
        </p:nvSpPr>
        <p:spPr>
          <a:xfrm flipH="1">
            <a:off x="6095160" y="4908600"/>
            <a:ext cx="360" cy="56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51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2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50720" y="1964160"/>
            <a:ext cx="8314920" cy="4705560"/>
          </a:xfrm>
          <a:prstGeom prst="rect">
            <a:avLst/>
          </a:prstGeom>
          <a:ln>
            <a:noFill/>
          </a:ln>
        </p:spPr>
      </p:pic>
      <p:sp>
        <p:nvSpPr>
          <p:cNvPr id="853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 usar QML, la Aplicación Desktop desarrollada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rasgos de desarrollo WEB.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35"/>
          <p:cNvSpPr/>
          <p:nvPr/>
        </p:nvSpPr>
        <p:spPr>
          <a:xfrm>
            <a:off x="8969760" y="3254400"/>
            <a:ext cx="264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Aplicación Desktop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mas dinamismo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36"/>
          <p:cNvSpPr/>
          <p:nvPr/>
        </p:nvSpPr>
        <p:spPr>
          <a:xfrm>
            <a:off x="8967960" y="3943440"/>
            <a:ext cx="3096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 Se ha utilizado para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Desarrollar la Interfaz de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Inicio para el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CustomShape 37"/>
          <p:cNvSpPr/>
          <p:nvPr/>
        </p:nvSpPr>
        <p:spPr>
          <a:xfrm>
            <a:off x="8952120" y="4944600"/>
            <a:ext cx="30164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Desde esta interfaz se lanzaran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las otras aplicaciones que componen el LVR.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7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80320" y="2009880"/>
            <a:ext cx="8081280" cy="4573440"/>
          </a:xfrm>
          <a:prstGeom prst="rect">
            <a:avLst/>
          </a:prstGeom>
          <a:ln>
            <a:noFill/>
          </a:ln>
        </p:spPr>
      </p:pic>
      <p:pic>
        <p:nvPicPr>
          <p:cNvPr id="858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50720" y="1921680"/>
            <a:ext cx="8256600" cy="4672440"/>
          </a:xfrm>
          <a:prstGeom prst="rect">
            <a:avLst/>
          </a:prstGeom>
          <a:ln>
            <a:noFill/>
          </a:ln>
        </p:spPr>
      </p:pic>
      <p:sp>
        <p:nvSpPr>
          <p:cNvPr id="859" name="CustomShape 38"/>
          <p:cNvSpPr/>
          <p:nvPr/>
        </p:nvSpPr>
        <p:spPr>
          <a:xfrm>
            <a:off x="9032400" y="851400"/>
            <a:ext cx="165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NODO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39"/>
          <p:cNvSpPr/>
          <p:nvPr/>
        </p:nvSpPr>
        <p:spPr>
          <a:xfrm rot="16200000">
            <a:off x="7354440" y="1169280"/>
            <a:ext cx="1810080" cy="1543320"/>
          </a:xfrm>
          <a:prstGeom prst="curvedConnector2">
            <a:avLst/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4" dur="2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 Widgets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los Widgets se permite mostrar la información de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35"/>
          <p:cNvSpPr/>
          <p:nvPr/>
        </p:nvSpPr>
        <p:spPr>
          <a:xfrm>
            <a:off x="8969400" y="3254400"/>
            <a:ext cx="318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este desarrollo se usan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 librerías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36"/>
          <p:cNvSpPr/>
          <p:nvPr/>
        </p:nvSpPr>
        <p:spPr>
          <a:xfrm>
            <a:off x="8969040" y="3943440"/>
            <a:ext cx="1831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URDF </a:t>
            </a: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283320" y="2002680"/>
            <a:ext cx="8450280" cy="4781880"/>
          </a:xfrm>
          <a:prstGeom prst="rect">
            <a:avLst/>
          </a:prstGeom>
          <a:ln>
            <a:noFill/>
          </a:ln>
        </p:spPr>
      </p:pic>
      <p:sp>
        <p:nvSpPr>
          <p:cNvPr id="901" name="CustomShape 38"/>
          <p:cNvSpPr/>
          <p:nvPr/>
        </p:nvSpPr>
        <p:spPr>
          <a:xfrm>
            <a:off x="8825400" y="104400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 RVIZ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 rot="16200000">
            <a:off x="6198840" y="1569960"/>
            <a:ext cx="2967480" cy="2283840"/>
          </a:xfrm>
          <a:prstGeom prst="curvedConnector2">
            <a:avLst/>
          </a:prstGeom>
          <a:noFill/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32"/>
          <p:cNvSpPr/>
          <p:nvPr/>
        </p:nvSpPr>
        <p:spPr>
          <a:xfrm>
            <a:off x="191770" y="986790"/>
            <a:ext cx="7530465" cy="11874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Dentro de la Interfaces de Usuario Mostradas anteriormente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aglutinara en formato virtual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recursos para realizar practicas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basad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en 4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aspectos de los 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fundamentos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la Robótica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5" name="CustomShape 33"/>
          <p:cNvSpPr/>
          <p:nvPr/>
        </p:nvSpPr>
        <p:spPr>
          <a:xfrm>
            <a:off x="2001600" y="2271240"/>
            <a:ext cx="4263840" cy="1549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Morfología del Robot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Articulaciones de 1DOF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Articulación Prismática y de Revolución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básicos y Clásicos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de Trabajo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34"/>
          <p:cNvSpPr/>
          <p:nvPr/>
        </p:nvSpPr>
        <p:spPr>
          <a:xfrm>
            <a:off x="6273000" y="2223000"/>
            <a:ext cx="33588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Herramientas Matematicas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Cartesianas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Esféricas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Orientación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Ángulos de Euler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Cuaternios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Transformaciones Homogéneas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35"/>
          <p:cNvSpPr/>
          <p:nvPr/>
        </p:nvSpPr>
        <p:spPr>
          <a:xfrm>
            <a:off x="2126520" y="3943440"/>
            <a:ext cx="386820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Cinemática D/I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Matriz de Transformaciones Homogeneas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Denavit-Hartemberg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36"/>
          <p:cNvSpPr/>
          <p:nvPr/>
        </p:nvSpPr>
        <p:spPr>
          <a:xfrm>
            <a:off x="6128640" y="5151600"/>
            <a:ext cx="37641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de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Programación Guiada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80" y="2414750"/>
            <a:ext cx="1387080" cy="1379520"/>
          </a:xfrm>
          <a:prstGeom prst="rect">
            <a:avLst/>
          </a:prstGeom>
          <a:ln>
            <a:noFill/>
          </a:ln>
        </p:spPr>
      </p:pic>
      <p:pic>
        <p:nvPicPr>
          <p:cNvPr id="9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22720" y="759600"/>
            <a:ext cx="4430160" cy="1425960"/>
          </a:xfrm>
          <a:prstGeom prst="rect">
            <a:avLst/>
          </a:prstGeom>
          <a:ln>
            <a:noFill/>
          </a:ln>
          <a:effectLst>
            <a:innerShdw blurRad="63500" dist="50800" dir="18900000">
              <a:srgbClr val="000000">
                <a:alpha val="50000"/>
              </a:srgbClr>
            </a:innerShdw>
          </a:effectLst>
        </p:spPr>
      </p:pic>
      <p:pic>
        <p:nvPicPr>
          <p:cNvPr id="94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3943440"/>
            <a:ext cx="1784160" cy="2371320"/>
          </a:xfrm>
          <a:prstGeom prst="rect">
            <a:avLst/>
          </a:prstGeom>
          <a:ln>
            <a:noFill/>
          </a:ln>
        </p:spPr>
      </p:pic>
      <p:pic>
        <p:nvPicPr>
          <p:cNvPr id="94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10306800" y="428688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943" name="Picture 6"/>
          <p:cNvPicPr/>
          <p:nvPr/>
        </p:nvPicPr>
        <p:blipFill>
          <a:blip r:embed="rId6"/>
          <a:srcRect t="21811"/>
          <a:stretch>
            <a:fillRect/>
          </a:stretch>
        </p:blipFill>
        <p:spPr>
          <a:xfrm>
            <a:off x="2333160" y="5019840"/>
            <a:ext cx="3006360" cy="1762920"/>
          </a:xfrm>
          <a:prstGeom prst="rect">
            <a:avLst/>
          </a:prstGeom>
          <a:ln>
            <a:noFill/>
          </a:ln>
        </p:spPr>
      </p:pic>
      <p:pic>
        <p:nvPicPr>
          <p:cNvPr id="944" name="Imagen 4"/>
          <p:cNvPicPr/>
          <p:nvPr/>
        </p:nvPicPr>
        <p:blipFill>
          <a:blip r:embed="rId7"/>
          <a:srcRect l="27098" t="-26" r="19920" b="18908"/>
          <a:stretch>
            <a:fillRect/>
          </a:stretch>
        </p:blipFill>
        <p:spPr>
          <a:xfrm>
            <a:off x="2126520" y="4445640"/>
            <a:ext cx="2525040" cy="217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6" dur="2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 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</a:t>
            </a:r>
            <a:r>
              <a:rPr lang="es-NI" sz="1600" b="0" i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. Revisar Efectividad de los recursos del LVR.</a:t>
            </a:r>
            <a:endParaRPr lang="es-NI" sz="1600" b="0" i="1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/>
      <p:bldP spid="978" grpId="1" build="allAtOnce" bldLvl="0"/>
      <p:bldP spid="978" grpId="2" uiExpand="1" build="allAtOnce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3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72FEAA-8639-4DCF-8660-7576F7DEAF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1338" y="4217070"/>
            <a:ext cx="4102203" cy="2342489"/>
          </a:xfrm>
          <a:prstGeom prst="rect">
            <a:avLst/>
          </a:prstGeom>
        </p:spPr>
      </p:pic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5660C0F-28E3-449E-B1A0-78F3FEE1F3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08" y="4223490"/>
            <a:ext cx="4068353" cy="241215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C3F114-5B36-4E7B-97C6-54140DD4A8C4}"/>
              </a:ext>
            </a:extLst>
          </p:cNvPr>
          <p:cNvSpPr/>
          <p:nvPr/>
        </p:nvSpPr>
        <p:spPr>
          <a:xfrm>
            <a:off x="8195589" y="5796000"/>
            <a:ext cx="785520" cy="18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  <p:pic>
        <p:nvPicPr>
          <p:cNvPr id="205" name="Picture 20"/>
          <p:cNvPicPr/>
          <p:nvPr/>
        </p:nvPicPr>
        <p:blipFill>
          <a:blip r:embed="rId5"/>
          <a:stretch>
            <a:fillRect/>
          </a:stretch>
        </p:blipFill>
        <p:spPr>
          <a:xfrm>
            <a:off x="1032480" y="2898360"/>
            <a:ext cx="1300320" cy="13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box(in)">
                                      <p:cBhvr additive="repl">
                                        <p:cTn id="23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70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230863" y="-22535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7226" t="44905" r="56812" b="29459"/>
          <a:stretch/>
        </p:blipFill>
        <p:spPr>
          <a:xfrm>
            <a:off x="5046660" y="10800"/>
            <a:ext cx="1462680" cy="1247760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2B5BACE6-5AC3-4A77-B471-E24F1D3A8D17}"/>
              </a:ext>
            </a:extLst>
          </p:cNvPr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40F4BF97-A26B-4127-8ED5-C568BCE51C01}"/>
              </a:ext>
            </a:extLst>
          </p:cNvPr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C1FC5B26-598D-4F3E-BFCF-597A57841C97}"/>
              </a:ext>
            </a:extLst>
          </p:cNvPr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B7628234-4B30-421F-BE5D-6260033103DE}"/>
              </a:ext>
            </a:extLst>
          </p:cNvPr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345B28CC-3362-43D7-AA36-732CD385BF08}"/>
              </a:ext>
            </a:extLst>
          </p:cNvPr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7ED18310-6467-49DE-8084-CB4B82B93B6F}"/>
              </a:ext>
            </a:extLst>
          </p:cNvPr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53B6FD3A-E3F5-4F9D-9CFB-7E5D0523DBE1}"/>
              </a:ext>
            </a:extLst>
          </p:cNvPr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ABFD9612-55F0-41AC-9DE3-903F6E6086C9}"/>
              </a:ext>
            </a:extLst>
          </p:cNvPr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4AEB9018-E6FB-4450-94A7-E885191E9A4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07D910B1-7A71-4670-A4D0-A6832FA24330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B44C6D13-72E5-45EA-B5B1-9A2FC4449CE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0">
            <a:extLst>
              <a:ext uri="{FF2B5EF4-FFF2-40B4-BE49-F238E27FC236}">
                <a16:creationId xmlns:a16="http://schemas.microsoft.com/office/drawing/2014/main" id="{85587071-2799-45FC-8FC4-C3BEBBB73CDD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1">
            <a:extLst>
              <a:ext uri="{FF2B5EF4-FFF2-40B4-BE49-F238E27FC236}">
                <a16:creationId xmlns:a16="http://schemas.microsoft.com/office/drawing/2014/main" id="{56A39E7F-F6EA-46EA-9F49-FFB00F816E69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2">
            <a:extLst>
              <a:ext uri="{FF2B5EF4-FFF2-40B4-BE49-F238E27FC236}">
                <a16:creationId xmlns:a16="http://schemas.microsoft.com/office/drawing/2014/main" id="{BA3B3E4C-4CA7-4F5D-B4D0-C2FA2DA7E88F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66B0D7A6-96B9-4A3B-86DB-6E42246C731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8">
            <a:extLst>
              <a:ext uri="{FF2B5EF4-FFF2-40B4-BE49-F238E27FC236}">
                <a16:creationId xmlns:a16="http://schemas.microsoft.com/office/drawing/2014/main" id="{CF10E857-5317-4C4C-B960-BFB8998718DA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9">
            <a:extLst>
              <a:ext uri="{FF2B5EF4-FFF2-40B4-BE49-F238E27FC236}">
                <a16:creationId xmlns:a16="http://schemas.microsoft.com/office/drawing/2014/main" id="{BEF6D305-FABD-4DC5-B1F2-D547DFB956E7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30">
            <a:extLst>
              <a:ext uri="{FF2B5EF4-FFF2-40B4-BE49-F238E27FC236}">
                <a16:creationId xmlns:a16="http://schemas.microsoft.com/office/drawing/2014/main" id="{2DDCB415-181D-4F9D-9A63-E8B35C58E762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31">
            <a:extLst>
              <a:ext uri="{FF2B5EF4-FFF2-40B4-BE49-F238E27FC236}">
                <a16:creationId xmlns:a16="http://schemas.microsoft.com/office/drawing/2014/main" id="{C19959EE-7608-4CF4-A041-2514AED293FB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2">
            <a:extLst>
              <a:ext uri="{FF2B5EF4-FFF2-40B4-BE49-F238E27FC236}">
                <a16:creationId xmlns:a16="http://schemas.microsoft.com/office/drawing/2014/main" id="{70FA3EF8-8FD2-45D7-AAD1-68FB3647AF66}"/>
              </a:ext>
            </a:extLst>
          </p:cNvPr>
          <p:cNvSpPr/>
          <p:nvPr/>
        </p:nvSpPr>
        <p:spPr>
          <a:xfrm>
            <a:off x="549360" y="254304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Picture 5">
            <a:extLst>
              <a:ext uri="{FF2B5EF4-FFF2-40B4-BE49-F238E27FC236}">
                <a16:creationId xmlns:a16="http://schemas.microsoft.com/office/drawing/2014/main" id="{59F1067F-5768-4DB3-A490-48B9C69007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1400" y="334836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61" name="CustomShape 33">
            <a:extLst>
              <a:ext uri="{FF2B5EF4-FFF2-40B4-BE49-F238E27FC236}">
                <a16:creationId xmlns:a16="http://schemas.microsoft.com/office/drawing/2014/main" id="{04CB458B-B83B-417D-8EB4-E45683D645A9}"/>
              </a:ext>
            </a:extLst>
          </p:cNvPr>
          <p:cNvSpPr/>
          <p:nvPr/>
        </p:nvSpPr>
        <p:spPr>
          <a:xfrm>
            <a:off x="821116" y="1212120"/>
            <a:ext cx="106689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en dos amplios pilares de recursos de software tales como las librerías que corresponden a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las librerías de desarrollo de aplicaciones de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</a:t>
            </a:r>
            <a:r>
              <a:rPr lang="es-NI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Creator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A717EDC6-1C90-44F4-9BF9-0EC75DC1ACBD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445" y="4363835"/>
            <a:ext cx="3407760" cy="2208960"/>
          </a:xfrm>
          <a:prstGeom prst="rect">
            <a:avLst/>
          </a:prstGeom>
          <a:ln>
            <a:noFill/>
          </a:ln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B62430C7-4C80-4D29-8BC7-FD9D161A6E66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760" y="1921680"/>
            <a:ext cx="5382000" cy="4745160"/>
          </a:xfrm>
          <a:prstGeom prst="rect">
            <a:avLst/>
          </a:prstGeom>
          <a:ln>
            <a:noFill/>
          </a:ln>
        </p:spPr>
      </p:pic>
      <p:sp>
        <p:nvSpPr>
          <p:cNvPr id="64" name="CustomShape 34">
            <a:extLst>
              <a:ext uri="{FF2B5EF4-FFF2-40B4-BE49-F238E27FC236}">
                <a16:creationId xmlns:a16="http://schemas.microsoft.com/office/drawing/2014/main" id="{1DB20A6C-943B-4CF5-A5C7-58B964502F73}"/>
              </a:ext>
            </a:extLst>
          </p:cNvPr>
          <p:cNvSpPr/>
          <p:nvPr/>
        </p:nvSpPr>
        <p:spPr>
          <a:xfrm>
            <a:off x="7266240" y="18543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35">
            <a:extLst>
              <a:ext uri="{FF2B5EF4-FFF2-40B4-BE49-F238E27FC236}">
                <a16:creationId xmlns:a16="http://schemas.microsoft.com/office/drawing/2014/main" id="{A3BF8618-7B96-48E9-8AF0-0129A72FB465}"/>
              </a:ext>
            </a:extLst>
          </p:cNvPr>
          <p:cNvSpPr/>
          <p:nvPr/>
        </p:nvSpPr>
        <p:spPr>
          <a:xfrm>
            <a:off x="9296280" y="2367360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6">
            <a:extLst>
              <a:ext uri="{FF2B5EF4-FFF2-40B4-BE49-F238E27FC236}">
                <a16:creationId xmlns:a16="http://schemas.microsoft.com/office/drawing/2014/main" id="{3C5FFC9A-15FD-40DD-8183-74A081388ECA}"/>
              </a:ext>
            </a:extLst>
          </p:cNvPr>
          <p:cNvSpPr/>
          <p:nvPr/>
        </p:nvSpPr>
        <p:spPr>
          <a:xfrm>
            <a:off x="9185400" y="46785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CustomShape 37">
            <a:extLst>
              <a:ext uri="{FF2B5EF4-FFF2-40B4-BE49-F238E27FC236}">
                <a16:creationId xmlns:a16="http://schemas.microsoft.com/office/drawing/2014/main" id="{9D083AED-2216-47E5-879A-4DB6708557A5}"/>
              </a:ext>
            </a:extLst>
          </p:cNvPr>
          <p:cNvSpPr/>
          <p:nvPr/>
        </p:nvSpPr>
        <p:spPr>
          <a:xfrm>
            <a:off x="9164160" y="3943440"/>
            <a:ext cx="27910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ROS y diseño de GUI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56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09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334133F0-860C-4B4A-9FAE-1F2A06362E0B}"/>
              </a:ext>
            </a:extLst>
          </p:cNvPr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30EB460F-9385-4571-9949-09343CEBE9C0}"/>
              </a:ext>
            </a:extLst>
          </p:cNvPr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4B7B1AFF-854E-4DE1-8F1C-E34F2036D743}"/>
              </a:ext>
            </a:extLst>
          </p:cNvPr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AD3F5F6E-38CE-465D-90EC-6975C8FF9AE3}"/>
              </a:ext>
            </a:extLst>
          </p:cNvPr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865D5F77-A7B0-4ED8-BB96-CF6D683DDA32}"/>
              </a:ext>
            </a:extLst>
          </p:cNvPr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F4174A19-6358-412B-8BB1-AA8BDB93FE9A}"/>
              </a:ext>
            </a:extLst>
          </p:cNvPr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CEF0B80F-BB06-4732-B64A-3401929647D9}"/>
              </a:ext>
            </a:extLst>
          </p:cNvPr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772CDD58-18A9-47DE-AE11-3498F0C64166}"/>
              </a:ext>
            </a:extLst>
          </p:cNvPr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CDDCAC09-A267-4663-828A-87C84336D5D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5333F7A8-D04E-4161-957C-1AB8407B4453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7CFA73FC-2E84-4263-8413-1C146166F51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9">
            <a:extLst>
              <a:ext uri="{FF2B5EF4-FFF2-40B4-BE49-F238E27FC236}">
                <a16:creationId xmlns:a16="http://schemas.microsoft.com/office/drawing/2014/main" id="{9FA2BC57-AD62-4136-8740-1DA75EAC3C8B}"/>
              </a:ext>
            </a:extLst>
          </p:cNvPr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0">
            <a:extLst>
              <a:ext uri="{FF2B5EF4-FFF2-40B4-BE49-F238E27FC236}">
                <a16:creationId xmlns:a16="http://schemas.microsoft.com/office/drawing/2014/main" id="{FF59B5FA-829B-4027-98F7-8586DD7E0F50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1">
            <a:extLst>
              <a:ext uri="{FF2B5EF4-FFF2-40B4-BE49-F238E27FC236}">
                <a16:creationId xmlns:a16="http://schemas.microsoft.com/office/drawing/2014/main" id="{2411E064-D858-4C2A-B6AC-2042358A7A07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2">
            <a:extLst>
              <a:ext uri="{FF2B5EF4-FFF2-40B4-BE49-F238E27FC236}">
                <a16:creationId xmlns:a16="http://schemas.microsoft.com/office/drawing/2014/main" id="{F1D7307E-9157-411F-95EE-3007BAB60D27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3">
            <a:extLst>
              <a:ext uri="{FF2B5EF4-FFF2-40B4-BE49-F238E27FC236}">
                <a16:creationId xmlns:a16="http://schemas.microsoft.com/office/drawing/2014/main" id="{E301B25F-250B-4135-A954-9F144D0B15E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5">
            <a:extLst>
              <a:ext uri="{FF2B5EF4-FFF2-40B4-BE49-F238E27FC236}">
                <a16:creationId xmlns:a16="http://schemas.microsoft.com/office/drawing/2014/main" id="{4C33EDE9-BDB6-408C-A362-1796EE66A12D}"/>
              </a:ext>
            </a:extLst>
          </p:cNvPr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8">
            <a:extLst>
              <a:ext uri="{FF2B5EF4-FFF2-40B4-BE49-F238E27FC236}">
                <a16:creationId xmlns:a16="http://schemas.microsoft.com/office/drawing/2014/main" id="{F0B203F6-580C-4DEE-9ABA-7DE69BF86FC7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29">
            <a:extLst>
              <a:ext uri="{FF2B5EF4-FFF2-40B4-BE49-F238E27FC236}">
                <a16:creationId xmlns:a16="http://schemas.microsoft.com/office/drawing/2014/main" id="{A452576A-03CF-4F00-AA8D-CB3366BFFD08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0">
            <a:extLst>
              <a:ext uri="{FF2B5EF4-FFF2-40B4-BE49-F238E27FC236}">
                <a16:creationId xmlns:a16="http://schemas.microsoft.com/office/drawing/2014/main" id="{01B130CE-ECCA-47EF-B951-0A4A1E7ACE6A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31">
            <a:extLst>
              <a:ext uri="{FF2B5EF4-FFF2-40B4-BE49-F238E27FC236}">
                <a16:creationId xmlns:a16="http://schemas.microsoft.com/office/drawing/2014/main" id="{1C47F83D-289D-413F-B002-0B5A2296A6F3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2">
            <a:extLst>
              <a:ext uri="{FF2B5EF4-FFF2-40B4-BE49-F238E27FC236}">
                <a16:creationId xmlns:a16="http://schemas.microsoft.com/office/drawing/2014/main" id="{7186F9E6-02F3-4AFB-AFBF-186BD3080204}"/>
              </a:ext>
            </a:extLst>
          </p:cNvPr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33">
            <a:extLst>
              <a:ext uri="{FF2B5EF4-FFF2-40B4-BE49-F238E27FC236}">
                <a16:creationId xmlns:a16="http://schemas.microsoft.com/office/drawing/2014/main" id="{79FA24DB-729F-455E-8BC6-1BBAD43F718E}"/>
              </a:ext>
            </a:extLst>
          </p:cNvPr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5D36B3C4-53D5-462E-9A00-D91C8D518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512D987-DDDC-4255-8C8D-247B03B447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65" name="CustomShape 34">
            <a:extLst>
              <a:ext uri="{FF2B5EF4-FFF2-40B4-BE49-F238E27FC236}">
                <a16:creationId xmlns:a16="http://schemas.microsoft.com/office/drawing/2014/main" id="{BA0110E6-8ECE-45CC-8CC4-97F0B5E9AF49}"/>
              </a:ext>
            </a:extLst>
          </p:cNvPr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Picture 10">
            <a:extLst>
              <a:ext uri="{FF2B5EF4-FFF2-40B4-BE49-F238E27FC236}">
                <a16:creationId xmlns:a16="http://schemas.microsoft.com/office/drawing/2014/main" id="{ED2A96B5-811F-4085-B4D0-37636C0A4C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67" name="CustomShape 35">
            <a:extLst>
              <a:ext uri="{FF2B5EF4-FFF2-40B4-BE49-F238E27FC236}">
                <a16:creationId xmlns:a16="http://schemas.microsoft.com/office/drawing/2014/main" id="{AC566610-451F-461B-80B2-40D112EDA325}"/>
              </a:ext>
            </a:extLst>
          </p:cNvPr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9A88D9A3-C467-49B9-B059-A6DB0DF531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69" name="CustomShape 36">
            <a:extLst>
              <a:ext uri="{FF2B5EF4-FFF2-40B4-BE49-F238E27FC236}">
                <a16:creationId xmlns:a16="http://schemas.microsoft.com/office/drawing/2014/main" id="{4F60C736-6E58-42A8-944D-BEC27D2E5A2E}"/>
              </a:ext>
            </a:extLst>
          </p:cNvPr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14">
            <a:extLst>
              <a:ext uri="{FF2B5EF4-FFF2-40B4-BE49-F238E27FC236}">
                <a16:creationId xmlns:a16="http://schemas.microsoft.com/office/drawing/2014/main" id="{A677C539-29DE-4441-83BF-6FB680F4845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71" name="CustomShape 37">
            <a:extLst>
              <a:ext uri="{FF2B5EF4-FFF2-40B4-BE49-F238E27FC236}">
                <a16:creationId xmlns:a16="http://schemas.microsoft.com/office/drawing/2014/main" id="{0C7EDE5F-02BE-471A-9C07-E75CD473E4E1}"/>
              </a:ext>
            </a:extLst>
          </p:cNvPr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08F2580B-E5E6-4052-89D0-F8813764123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73" name="Picture 5">
            <a:extLst>
              <a:ext uri="{FF2B5EF4-FFF2-40B4-BE49-F238E27FC236}">
                <a16:creationId xmlns:a16="http://schemas.microsoft.com/office/drawing/2014/main" id="{6AADE0DB-116F-43DB-BB89-329A9F3D4ED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74" name="CustomShape 38">
            <a:extLst>
              <a:ext uri="{FF2B5EF4-FFF2-40B4-BE49-F238E27FC236}">
                <a16:creationId xmlns:a16="http://schemas.microsoft.com/office/drawing/2014/main" id="{0E466A63-8697-4DE2-9EAE-D066DA6ECDAD}"/>
              </a:ext>
            </a:extLst>
          </p:cNvPr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icture 9">
            <a:extLst>
              <a:ext uri="{FF2B5EF4-FFF2-40B4-BE49-F238E27FC236}">
                <a16:creationId xmlns:a16="http://schemas.microsoft.com/office/drawing/2014/main" id="{A2173B99-E7FF-44EB-887F-F6E40AB5138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76" name="CustomShape 39">
            <a:extLst>
              <a:ext uri="{FF2B5EF4-FFF2-40B4-BE49-F238E27FC236}">
                <a16:creationId xmlns:a16="http://schemas.microsoft.com/office/drawing/2014/main" id="{490318D8-E3A1-44FF-8C43-59458C277FC5}"/>
              </a:ext>
            </a:extLst>
          </p:cNvPr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85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icture 16" descr="Screenshot from 2019-01-09 15-06-27">
            <a:extLst>
              <a:ext uri="{FF2B5EF4-FFF2-40B4-BE49-F238E27FC236}">
                <a16:creationId xmlns:a16="http://schemas.microsoft.com/office/drawing/2014/main" id="{CADDFCA3-DF06-47ED-B932-E30F2D84A6C5}"/>
              </a:ext>
            </a:extLst>
          </p:cNvPr>
          <p:cNvPicPr/>
          <p:nvPr/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391</TotalTime>
  <Words>1402</Words>
  <Application>Microsoft Office PowerPoint</Application>
  <PresentationFormat>Panorámica</PresentationFormat>
  <Paragraphs>316</Paragraphs>
  <Slides>30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Myriad Apple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320</cp:revision>
  <dcterms:created xsi:type="dcterms:W3CDTF">2018-10-11T05:39:45Z</dcterms:created>
  <dcterms:modified xsi:type="dcterms:W3CDTF">2019-08-14T10:39:42Z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